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2"/>
  </p:notesMasterIdLst>
  <p:sldIdLst>
    <p:sldId id="256" r:id="rId2"/>
    <p:sldId id="299" r:id="rId3"/>
    <p:sldId id="283" r:id="rId4"/>
    <p:sldId id="296" r:id="rId5"/>
    <p:sldId id="297" r:id="rId6"/>
    <p:sldId id="298" r:id="rId7"/>
    <p:sldId id="261" r:id="rId8"/>
    <p:sldId id="284" r:id="rId9"/>
    <p:sldId id="295" r:id="rId10"/>
    <p:sldId id="29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9721" autoAdjust="0"/>
    <p:restoredTop sz="45084" autoAdjust="0"/>
  </p:normalViewPr>
  <p:slideViewPr>
    <p:cSldViewPr>
      <p:cViewPr varScale="1">
        <p:scale>
          <a:sx n="52" d="100"/>
          <a:sy n="52" d="100"/>
        </p:scale>
        <p:origin x="31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39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37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0A955-11C3-4756-A69A-4AD8708ED152}" type="datetimeFigureOut">
              <a:rPr lang="en-CA" smtClean="0"/>
              <a:t>2020-11-01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678D8-0C9C-45AA-B933-DCBE5D39B3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647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678D8-0C9C-45AA-B933-DCBE5D39B3A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3022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678D8-0C9C-45AA-B933-DCBE5D39B3A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0771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678D8-0C9C-45AA-B933-DCBE5D39B3A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911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678D8-0C9C-45AA-B933-DCBE5D39B3AA}" type="slidenum">
              <a:rPr lang="en-CA" smtClean="0"/>
              <a:t>3</a:t>
            </a:fld>
            <a:endParaRPr lang="en-CA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62747FB-27A9-5F47-9CB3-0F4716B478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92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678D8-0C9C-45AA-B933-DCBE5D39B3AA}" type="slidenum">
              <a:rPr lang="en-CA" smtClean="0"/>
              <a:t>4</a:t>
            </a:fld>
            <a:endParaRPr lang="en-CA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60B1F72-A61C-F047-9458-9ECB509004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62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678D8-0C9C-45AA-B933-DCBE5D39B3AA}" type="slidenum">
              <a:rPr lang="en-CA" smtClean="0"/>
              <a:t>5</a:t>
            </a:fld>
            <a:endParaRPr lang="en-CA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3D6ADC8-36B6-7F49-A0C3-A7D6F682E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02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678D8-0C9C-45AA-B933-DCBE5D39B3AA}" type="slidenum">
              <a:rPr lang="en-CA" smtClean="0"/>
              <a:t>6</a:t>
            </a:fld>
            <a:endParaRPr lang="en-CA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9431B52-DADF-C041-844F-4F7308124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9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678D8-0C9C-45AA-B933-DCBE5D39B3AA}" type="slidenum">
              <a:rPr lang="en-CA" smtClean="0"/>
              <a:t>7</a:t>
            </a:fld>
            <a:endParaRPr lang="en-CA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9096E43-DC97-ED43-80A4-97C8A91B2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43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939F1-4361-4108-AE9E-61DC7633EEF3}" type="slidenum">
              <a:rPr lang="en-CA" smtClean="0"/>
              <a:t>8</a:t>
            </a:fld>
            <a:endParaRPr lang="en-CA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CCAB60-AD92-4341-B466-D9EDDEEF6C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75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678D8-0C9C-45AA-B933-DCBE5D39B3AA}" type="slidenum">
              <a:rPr lang="en-CA" smtClean="0"/>
              <a:t>9</a:t>
            </a:fld>
            <a:endParaRPr lang="en-CA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2284B4A-5E89-F041-BE73-0428528EA7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7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5917677" cy="2554758"/>
          </a:xfrm>
        </p:spPr>
        <p:txBody>
          <a:bodyPr anchor="b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7419" y="1824010"/>
            <a:ext cx="990599" cy="240258"/>
          </a:xfr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</a:defRPr>
            </a:lvl1pPr>
          </a:lstStyle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46568" y="3264407"/>
            <a:ext cx="3859795" cy="228659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</a:defRPr>
            </a:lvl1pPr>
          </a:lstStyle>
          <a:p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203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Rectangle 14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8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8366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1" name="TextBox 10"/>
          <p:cNvSpPr txBox="1"/>
          <p:nvPr/>
        </p:nvSpPr>
        <p:spPr bwMode="gray">
          <a:xfrm>
            <a:off x="7033421" y="2893960"/>
            <a:ext cx="679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625840" y="590998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763" y="914400"/>
            <a:ext cx="6177681" cy="28846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870" y="5000815"/>
            <a:ext cx="6422005" cy="101817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334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159399"/>
            <a:ext cx="642200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959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2"/>
            <a:ext cx="2313431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1" y="2485332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2"/>
            <a:ext cx="2326750" cy="28883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0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0" y="3147162"/>
            <a:ext cx="2313740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8710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8186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390" y="4179595"/>
            <a:ext cx="2295329" cy="65796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1261" y="2489200"/>
            <a:ext cx="20129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48208"/>
            <a:ext cx="2309279" cy="117667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30434" y="4179594"/>
            <a:ext cx="2291674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486834"/>
            <a:ext cx="2025182" cy="144970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48209"/>
            <a:ext cx="2317790" cy="118837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4166523"/>
            <a:ext cx="2304671" cy="681684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489200"/>
            <a:ext cx="2018838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0" y="4848209"/>
            <a:ext cx="2304671" cy="118942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44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48436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0503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5964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119474" cy="4571999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418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102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443" y="2257588"/>
            <a:ext cx="3101763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third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267"/>
            <a:ext cx="3054653" cy="3020345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7745644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513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79" cy="353060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532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207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1" y="3248040"/>
            <a:ext cx="3636978" cy="277176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0" y="2488750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040"/>
            <a:ext cx="3636980" cy="277390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02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198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149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52881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90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404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3112"/>
            <a:ext cx="3001938" cy="1613085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2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066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5"/>
            <p:cNvSpPr/>
            <p:nvPr/>
          </p:nvSpPr>
          <p:spPr bwMode="gray">
            <a:xfrm>
              <a:off x="485023" y="1856958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1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1"/>
            <a:ext cx="6345260" cy="353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60111" y="6377097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A20B83A-BCF2-4467-B866-84BFE2C1BE14}" type="datetimeFigureOut">
              <a:rPr lang="en-US" smtClean="0"/>
              <a:pPr/>
              <a:t>11/1/20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2" y="6373195"/>
            <a:ext cx="3859795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CA"/>
          </a:p>
        </p:txBody>
      </p:sp>
      <p:sp>
        <p:nvSpPr>
          <p:cNvPr id="29" name="Rectangle 2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F8D0C36C-3864-40E1-965C-9B4953023CC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978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772400" cy="1470025"/>
          </a:xfrm>
        </p:spPr>
        <p:txBody>
          <a:bodyPr/>
          <a:lstStyle/>
          <a:p>
            <a:r>
              <a:rPr lang="en-US" dirty="0"/>
              <a:t>Solution-Focused Therapy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3356992"/>
            <a:ext cx="3960440" cy="2281808"/>
          </a:xfrm>
        </p:spPr>
        <p:txBody>
          <a:bodyPr>
            <a:normAutofit/>
          </a:bodyPr>
          <a:lstStyle/>
          <a:p>
            <a:pPr algn="l"/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567236-6BC1-EC43-99B0-F92EAEC4D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6"/>
    </mc:Choice>
    <mc:Fallback>
      <p:transition spd="slow" advTm="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Critique of Solution-Focused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Ignores how past experiences, beliefs, or feelings influence presenting problem</a:t>
            </a:r>
          </a:p>
          <a:p>
            <a:r>
              <a:rPr lang="en-CA" dirty="0"/>
              <a:t>Some clients may lack skills or knowledge and education from worker may be helpful</a:t>
            </a:r>
          </a:p>
          <a:p>
            <a:r>
              <a:rPr lang="en-CA" dirty="0"/>
              <a:t>Intervention may be superficial</a:t>
            </a:r>
          </a:p>
          <a:p>
            <a:pPr lvl="1"/>
            <a:r>
              <a:rPr lang="en-CA" dirty="0"/>
              <a:t>Easy to do exceptions or miracle question solutions without really addressing problem </a:t>
            </a:r>
          </a:p>
          <a:p>
            <a:pPr lvl="1"/>
            <a:r>
              <a:rPr lang="en-CA" dirty="0"/>
              <a:t>Deep-set problems influenced by multiple factors can be resolved by simply doing a “positive” behaviour</a:t>
            </a:r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276096-C94C-ED43-AA44-CE455570B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9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94"/>
    </mc:Choice>
    <mc:Fallback>
      <p:transition spd="slow" advTm="7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A87B-FCEC-EC4A-8EF4-AA5669A3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Necessary Paradigm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51724-A665-7D42-ACE0-BA72FFA5E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solutions rather than solve problems</a:t>
            </a:r>
          </a:p>
          <a:p>
            <a:r>
              <a:rPr lang="en-US" dirty="0"/>
              <a:t>Emphasize health</a:t>
            </a:r>
          </a:p>
          <a:p>
            <a:r>
              <a:rPr lang="en-US" dirty="0"/>
              <a:t>Keep it simple</a:t>
            </a:r>
          </a:p>
          <a:p>
            <a:r>
              <a:rPr lang="en-US" dirty="0"/>
              <a:t>Promote problem-free talk</a:t>
            </a:r>
          </a:p>
          <a:p>
            <a:r>
              <a:rPr lang="en-US" dirty="0"/>
              <a:t>Change is inevitable</a:t>
            </a:r>
          </a:p>
          <a:p>
            <a:r>
              <a:rPr lang="en-US" dirty="0"/>
              <a:t>Present and future focus</a:t>
            </a:r>
          </a:p>
          <a:p>
            <a:r>
              <a:rPr lang="en-US" dirty="0"/>
              <a:t>Do what works</a:t>
            </a:r>
          </a:p>
          <a:p>
            <a:r>
              <a:rPr lang="en-US" dirty="0"/>
              <a:t>Small changes deal with big issues: “A journey of a thousand miles starts with one step”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DB138D-4DAF-E144-BFF7-F2CEEB392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1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30"/>
    </mc:Choice>
    <mc:Fallback>
      <p:transition spd="slow" advTm="16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Solution-Focused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5544616"/>
          </a:xfrm>
        </p:spPr>
        <p:txBody>
          <a:bodyPr>
            <a:normAutofit/>
          </a:bodyPr>
          <a:lstStyle/>
          <a:p>
            <a:r>
              <a:rPr lang="en-CA" dirty="0"/>
              <a:t>What is Solution-Focused Therapy?</a:t>
            </a:r>
          </a:p>
          <a:p>
            <a:pPr lvl="1"/>
            <a:r>
              <a:rPr lang="en-CA" dirty="0"/>
              <a:t>De-emphasizing problem-talk &amp; emphasizing solution-talk</a:t>
            </a:r>
          </a:p>
          <a:p>
            <a:pPr lvl="1"/>
            <a:r>
              <a:rPr lang="en-CA" dirty="0"/>
              <a:t>Change is constant &amp; may occur rapidly</a:t>
            </a:r>
          </a:p>
          <a:p>
            <a:pPr lvl="1"/>
            <a:r>
              <a:rPr lang="en-CA" dirty="0"/>
              <a:t>Focusing on exceptions to the problem &amp; client’s strengths</a:t>
            </a:r>
          </a:p>
          <a:p>
            <a:pPr lvl="1"/>
            <a:r>
              <a:rPr lang="en-CA" dirty="0"/>
              <a:t>Helping clients identify &amp; implement solutions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94FC4B-AEB1-0549-9D6B-075C7CFFE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6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15"/>
    </mc:Choice>
    <mc:Fallback>
      <p:transition spd="slow" advTm="9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F648-6E20-9A49-9F27-ADAB7CF4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of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81DAD-E978-3F40-8D54-9708882F8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 result from patterns of </a:t>
            </a:r>
            <a:r>
              <a:rPr lang="en-US" dirty="0" err="1"/>
              <a:t>behaviour</a:t>
            </a:r>
            <a:r>
              <a:rPr lang="en-US" dirty="0"/>
              <a:t> that have been reinforced</a:t>
            </a:r>
          </a:p>
          <a:p>
            <a:r>
              <a:rPr lang="en-US" dirty="0"/>
              <a:t>Rigid beliefs/assumptions/attitudes prevent us from noticing new info in the environment that can provide solutions for the problems</a:t>
            </a:r>
          </a:p>
          <a:p>
            <a:pPr lvl="1"/>
            <a:r>
              <a:rPr lang="en-US" dirty="0"/>
              <a:t>History taking and discussing how symptoms manifest themselves are not detailed</a:t>
            </a:r>
          </a:p>
          <a:p>
            <a:pPr lvl="1"/>
            <a:r>
              <a:rPr lang="en-US" dirty="0"/>
              <a:t>Little need to understand how problem began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BD4BA2-E514-EC4B-8D45-AB54E58A0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17"/>
    </mc:Choice>
    <mc:Fallback>
      <p:transition spd="slow" advTm="49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5514-95E7-A747-8583-33329255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B4DB2-7202-0749-9282-B582167CB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 client:</a:t>
            </a:r>
          </a:p>
          <a:p>
            <a:pPr lvl="1"/>
            <a:r>
              <a:rPr lang="en-US" dirty="0"/>
              <a:t>Focus on concrete solutions to their problems/challenges</a:t>
            </a:r>
          </a:p>
          <a:p>
            <a:pPr lvl="1"/>
            <a:r>
              <a:rPr lang="en-US" dirty="0"/>
              <a:t>Discover exceptions to their problems</a:t>
            </a:r>
          </a:p>
          <a:p>
            <a:pPr lvl="1"/>
            <a:r>
              <a:rPr lang="en-US" dirty="0"/>
              <a:t>Become more aware of their strengths and resources</a:t>
            </a:r>
          </a:p>
          <a:p>
            <a:pPr lvl="1"/>
            <a:r>
              <a:rPr lang="en-US" dirty="0"/>
              <a:t>Learn to act and think differently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8565BD-C991-4D44-980E-297838294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9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41"/>
    </mc:Choice>
    <mc:Fallback>
      <p:transition spd="slow" advTm="2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3DB4-6234-A342-8579-8A681ADFF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B276A-40BC-274B-A84E-D3945D256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Strong collaborative relationship focused on solutions</a:t>
            </a:r>
          </a:p>
          <a:p>
            <a:r>
              <a:rPr lang="en-US" dirty="0"/>
              <a:t>Heavy use of future-oriented questions</a:t>
            </a:r>
          </a:p>
          <a:p>
            <a:r>
              <a:rPr lang="en-US" dirty="0"/>
              <a:t>SFT Process:</a:t>
            </a:r>
          </a:p>
          <a:p>
            <a:pPr lvl="1"/>
            <a:r>
              <a:rPr lang="en-US" dirty="0"/>
              <a:t>Problem articulation</a:t>
            </a:r>
          </a:p>
          <a:p>
            <a:pPr lvl="1"/>
            <a:r>
              <a:rPr lang="en-US" dirty="0"/>
              <a:t>Goals development</a:t>
            </a:r>
          </a:p>
          <a:p>
            <a:pPr lvl="1"/>
            <a:r>
              <a:rPr lang="en-US" dirty="0"/>
              <a:t>Explores for exceptions</a:t>
            </a:r>
          </a:p>
          <a:p>
            <a:pPr lvl="1"/>
            <a:r>
              <a:rPr lang="en-US" dirty="0"/>
              <a:t>Task development</a:t>
            </a:r>
          </a:p>
          <a:p>
            <a:pPr lvl="1"/>
            <a:r>
              <a:rPr lang="en-US" dirty="0"/>
              <a:t>End-of-session feedback</a:t>
            </a:r>
          </a:p>
          <a:p>
            <a:pPr lvl="1"/>
            <a:r>
              <a:rPr lang="en-US" dirty="0"/>
              <a:t>Evaluating progress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156210-4F61-094E-B798-0964AC47C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7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24"/>
    </mc:Choice>
    <mc:Fallback>
      <p:transition spd="slow" advTm="4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Solution-Focused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Techniques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Miracle question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Looking for previous solutions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Compliments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Exception questions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Coping questions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Scaling questions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Normalizing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Focus on the client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Noticing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EAFC43-05B9-AE4B-BD77-E809F2661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4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1016"/>
    </mc:Choice>
    <mc:Fallback>
      <p:transition spd="slow" advClick="0" advTm="43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How do you use Solution-Focused Therapy to help clients?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925144"/>
          </a:xfrm>
        </p:spPr>
        <p:txBody>
          <a:bodyPr>
            <a:normAutofit/>
          </a:bodyPr>
          <a:lstStyle/>
          <a:p>
            <a:r>
              <a:rPr lang="en-CA" dirty="0"/>
              <a:t>How does Solution-Focused Therapy conceptualize assessment &amp; intervention?</a:t>
            </a:r>
          </a:p>
          <a:p>
            <a:r>
              <a:rPr lang="en-CA" dirty="0"/>
              <a:t>How do you use Solution-Focused Therapy techniques? </a:t>
            </a:r>
          </a:p>
          <a:p>
            <a:pPr lvl="1"/>
            <a:r>
              <a:rPr lang="en-CA" dirty="0"/>
              <a:t>Questions presupposing positive changes</a:t>
            </a:r>
          </a:p>
          <a:p>
            <a:pPr lvl="1"/>
            <a:r>
              <a:rPr lang="en-CA" dirty="0"/>
              <a:t>Exception finding</a:t>
            </a:r>
          </a:p>
          <a:p>
            <a:pPr lvl="1"/>
            <a:r>
              <a:rPr lang="en-CA" dirty="0"/>
              <a:t>Differentiating customers, complainers, and visitors</a:t>
            </a:r>
          </a:p>
          <a:p>
            <a:pPr lvl="1"/>
            <a:r>
              <a:rPr lang="en-CA" dirty="0"/>
              <a:t>Miracle question</a:t>
            </a:r>
          </a:p>
          <a:p>
            <a:pPr lvl="1"/>
            <a:r>
              <a:rPr lang="en-CA" dirty="0"/>
              <a:t>Scaling questions &amp; first formula task</a:t>
            </a:r>
          </a:p>
          <a:p>
            <a:endParaRPr lang="en-CA" dirty="0"/>
          </a:p>
          <a:p>
            <a:r>
              <a:rPr lang="en-CA" dirty="0"/>
              <a:t>How do you use Solution-Focused Therapy in the case scenario?</a:t>
            </a:r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183F20-2E65-A24C-9622-40F4BF99D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7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85"/>
    </mc:Choice>
    <mc:Fallback>
      <p:transition spd="slow" advTm="6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Benefits of Solution-Focused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Focuses on strengths and positives</a:t>
            </a:r>
          </a:p>
          <a:p>
            <a:r>
              <a:rPr lang="en-CA" dirty="0"/>
              <a:t>Tends to strengthen worker-client relationship</a:t>
            </a:r>
          </a:p>
          <a:p>
            <a:r>
              <a:rPr lang="en-CA" dirty="0"/>
              <a:t>Initial change may be small but tends to happen quickly</a:t>
            </a:r>
          </a:p>
          <a:p>
            <a:r>
              <a:rPr lang="en-CA" dirty="0"/>
              <a:t>Identifies and uses client’s inherent change processes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84EBF7-EDA5-EC4E-A740-9A7EDC041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6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16"/>
    </mc:Choice>
    <mc:Fallback>
      <p:transition spd="slow" advTm="3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{AFAE8CB0-E26E-5149-9997-DF9C560F912B}tf10001076</Template>
  <TotalTime>4249</TotalTime>
  <Words>382</Words>
  <Application>Microsoft Macintosh PowerPoint</Application>
  <PresentationFormat>On-screen Show (4:3)</PresentationFormat>
  <Paragraphs>79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Ion Boardroom</vt:lpstr>
      <vt:lpstr>Solution-Focused Therapy</vt:lpstr>
      <vt:lpstr>Necessary Paradigm Shift</vt:lpstr>
      <vt:lpstr>Solution-Focused Therapy</vt:lpstr>
      <vt:lpstr>Nature of Problems</vt:lpstr>
      <vt:lpstr>Goals of Intervention</vt:lpstr>
      <vt:lpstr>Intervention</vt:lpstr>
      <vt:lpstr>Solution-Focused Therapy</vt:lpstr>
      <vt:lpstr>How do you use Solution-Focused Therapy to help clients?</vt:lpstr>
      <vt:lpstr>Benefits of Solution-Focused Therapy</vt:lpstr>
      <vt:lpstr>Critique of Solution-Focused Therapy</vt:lpstr>
    </vt:vector>
  </TitlesOfParts>
  <Company>University of Windsor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&amp; Practice of Generalist Social Work I</dc:title>
  <dc:creator>Jim Coyle</dc:creator>
  <cp:lastModifiedBy>Mike Bennett</cp:lastModifiedBy>
  <cp:revision>104</cp:revision>
  <dcterms:created xsi:type="dcterms:W3CDTF">2008-08-20T22:14:32Z</dcterms:created>
  <dcterms:modified xsi:type="dcterms:W3CDTF">2020-11-02T02:03:41Z</dcterms:modified>
</cp:coreProperties>
</file>